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Roboto Mono"/>
      <p:regular r:id="rId20"/>
      <p:bold r:id="rId21"/>
      <p:italic r:id="rId22"/>
      <p:boldItalic r:id="rId23"/>
    </p:embeddedFont>
    <p:embeddedFont>
      <p:font typeface="Lexend Deca"/>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B204F69-9072-44ED-ADAB-CA81E7D159B0}">
  <a:tblStyle styleId="{FB204F69-9072-44ED-ADAB-CA81E7D159B0}"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Mono-regular.fntdata"/><Relationship Id="rId22" Type="http://schemas.openxmlformats.org/officeDocument/2006/relationships/font" Target="fonts/RobotoMono-italic.fntdata"/><Relationship Id="rId21" Type="http://schemas.openxmlformats.org/officeDocument/2006/relationships/font" Target="fonts/RobotoMono-bold.fntdata"/><Relationship Id="rId24" Type="http://schemas.openxmlformats.org/officeDocument/2006/relationships/font" Target="fonts/LexendDeca-regular.fntdata"/><Relationship Id="rId23"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exendDeca-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Introduce project name and team members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058541da99_0_6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058541da9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05647c92e4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05647c92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Being informed about the traffic conditions in the area a person lives in, traveling to, or commuting is very useful since it could help them plan or save time by selecting the most effective route. We wanted to create a mobile application that will inform the users at a new speed about these traffic conditions.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058541da99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058541da9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With the help of drones that will travel around the city, we will provide fast updates in real-time to city residents through our mobile application. The application will provide alternative routes based on the live footage shared through our drones.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After consulting with Dr. Wang, we chose a city where the population is growing. Charlotte, Austin, and Seattle were the final candidates. Using a website called macrotrends.net, we chose Seattle to implement our project since it showed growth in the last couple of years.</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058541da99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058541da9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team found </a:t>
            </a:r>
            <a:r>
              <a:rPr lang="en"/>
              <a:t>valuable</a:t>
            </a:r>
            <a:r>
              <a:rPr lang="en"/>
              <a:t> </a:t>
            </a:r>
            <a:r>
              <a:rPr lang="en"/>
              <a:t>information</a:t>
            </a:r>
            <a:r>
              <a:rPr lang="en"/>
              <a:t> on Seattle’s traffic thanks to </a:t>
            </a:r>
            <a:r>
              <a:rPr lang="en"/>
              <a:t>their</a:t>
            </a:r>
            <a:r>
              <a:rPr lang="en"/>
              <a:t> 2019 traffic report.</a:t>
            </a:r>
            <a:endParaRPr/>
          </a:p>
          <a:p>
            <a:pPr indent="0" lvl="0" marL="0" rtl="0" algn="l">
              <a:spcBef>
                <a:spcPts val="0"/>
              </a:spcBef>
              <a:spcAft>
                <a:spcPts val="0"/>
              </a:spcAft>
              <a:buNone/>
            </a:pPr>
            <a:r>
              <a:rPr lang="en"/>
              <a:t>Here we looked at where the traffic flow was the greatest (left image).</a:t>
            </a:r>
            <a:endParaRPr/>
          </a:p>
          <a:p>
            <a:pPr indent="0" lvl="0" marL="0" rtl="0" algn="l">
              <a:spcBef>
                <a:spcPts val="0"/>
              </a:spcBef>
              <a:spcAft>
                <a:spcPts val="0"/>
              </a:spcAft>
              <a:buNone/>
            </a:pPr>
            <a:r>
              <a:rPr lang="en"/>
              <a:t>What the main arteries or roads of Seattle are (center image).</a:t>
            </a:r>
            <a:endParaRPr/>
          </a:p>
          <a:p>
            <a:pPr indent="0" lvl="0" marL="0" rtl="0" algn="l">
              <a:spcBef>
                <a:spcPts val="0"/>
              </a:spcBef>
              <a:spcAft>
                <a:spcPts val="0"/>
              </a:spcAft>
              <a:buNone/>
            </a:pPr>
            <a:r>
              <a:rPr lang="en"/>
              <a:t>And where the </a:t>
            </a:r>
            <a:r>
              <a:rPr lang="en"/>
              <a:t>serious collisions would happen (left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visualizations allow us to decide where to deploy our drones to maximize our efficiency in monitoring traffic by considering where we might expect an accident or the influence traffic flow might have over the rest of the city.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058541da99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058541da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After thorough research on many different drones, the team finally narrowed down the decision to two models, DJI Mavic 2 Enterprise and DJI Air S2. If the local government or DJI agree to work together, we will utilize the DJI Mavic 2 Enterprise; otherwise, we would use the DJI Air 2S. These drones were finalized based on their prices and features that fulfill our needs.</a:t>
            </a:r>
            <a:endParaRPr/>
          </a:p>
          <a:p>
            <a:pPr indent="0" lvl="0" marL="0" rtl="0" algn="l">
              <a:spcBef>
                <a:spcPts val="0"/>
              </a:spcBef>
              <a:spcAft>
                <a:spcPts val="0"/>
              </a:spcAft>
              <a:buClr>
                <a:schemeClr val="dk1"/>
              </a:buClr>
              <a:buSzPts val="1100"/>
              <a:buFont typeface="Arial"/>
              <a:buNone/>
            </a:pPr>
            <a:r>
              <a:rPr lang="en"/>
              <a:t>4k quality for live streams</a:t>
            </a:r>
            <a:endParaRPr/>
          </a:p>
          <a:p>
            <a:pPr indent="0" lvl="0" marL="0" rtl="0" algn="l">
              <a:spcBef>
                <a:spcPts val="0"/>
              </a:spcBef>
              <a:spcAft>
                <a:spcPts val="0"/>
              </a:spcAft>
              <a:buClr>
                <a:schemeClr val="dk1"/>
              </a:buClr>
              <a:buSzPts val="1100"/>
              <a:buFont typeface="Arial"/>
              <a:buNone/>
            </a:pPr>
            <a:r>
              <a:rPr lang="en"/>
              <a:t>31 minute flight time greater than common flight time for drones of 20 minutes</a:t>
            </a:r>
            <a:endParaRPr/>
          </a:p>
          <a:p>
            <a:pPr indent="0" lvl="0" marL="0" rtl="0" algn="l">
              <a:spcBef>
                <a:spcPts val="0"/>
              </a:spcBef>
              <a:spcAft>
                <a:spcPts val="0"/>
              </a:spcAft>
              <a:buClr>
                <a:schemeClr val="dk1"/>
              </a:buClr>
              <a:buSzPts val="1100"/>
              <a:buFont typeface="Arial"/>
              <a:buNone/>
            </a:pPr>
            <a:r>
              <a:rPr lang="en"/>
              <a:t>DJI Air 2S is a cheaper option in comparison to the DJI Mavic 2 Enterprise however the DJI Mavic 2 Enterprise has more advanced technologies that could be useful to our project. </a:t>
            </a:r>
            <a:endParaRPr/>
          </a:p>
          <a:p>
            <a:pPr indent="0" lvl="0" marL="0" rtl="0" algn="l">
              <a:spcBef>
                <a:spcPts val="0"/>
              </a:spcBef>
              <a:spcAft>
                <a:spcPts val="0"/>
              </a:spcAft>
              <a:buClr>
                <a:schemeClr val="dk1"/>
              </a:buClr>
              <a:buSzPts val="1100"/>
              <a:buFont typeface="Arial"/>
              <a:buNone/>
            </a:pPr>
            <a:r>
              <a:rPr lang="en"/>
              <a:t>For example the DJI Mavic 2 features a camera that has more zoom capabilities than the DJI Air 2S. </a:t>
            </a:r>
            <a:endParaRPr/>
          </a:p>
          <a:p>
            <a:pPr indent="0" lvl="0" marL="0" rtl="0" algn="l">
              <a:spcBef>
                <a:spcPts val="0"/>
              </a:spcBef>
              <a:spcAft>
                <a:spcPts val="0"/>
              </a:spcAft>
              <a:buClr>
                <a:schemeClr val="dk1"/>
              </a:buClr>
              <a:buSzPts val="1100"/>
              <a:buFont typeface="Arial"/>
              <a:buNone/>
            </a:pPr>
            <a:r>
              <a:rPr lang="en"/>
              <a:t>This could be very useful to us since it could allow our team to see what is going on in roads and highways more up close, which could help us make more accurate decisions. </a:t>
            </a:r>
            <a:endParaRPr/>
          </a:p>
          <a:p>
            <a:pPr indent="0" lvl="0" marL="0" rtl="0" algn="l">
              <a:spcBef>
                <a:spcPts val="0"/>
              </a:spcBef>
              <a:spcAft>
                <a:spcPts val="0"/>
              </a:spcAft>
              <a:buClr>
                <a:schemeClr val="dk1"/>
              </a:buClr>
              <a:buSzPts val="1100"/>
              <a:buFont typeface="Arial"/>
              <a:buNone/>
            </a:pPr>
            <a:r>
              <a:rPr lang="en"/>
              <a:t>Both drones feature different autopilot softwares. The DJI Air 2S features APAS 4.0 and the DJI Mavic 2 Enterprise features DJI GS Pro. Both softwares have the ability for autonomous flying however the DJI GS Pro has features that upgrade the experience of using an autonomous flying drone. For example the DJI GS Pro has an iPad app where you can create pre planned routes through the app and data about the drone flights are also available on the cloud. Also with the DJI GS Pro app, it makes it easier to view all of the drones and its data directly on the app.</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58541da99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58541da9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a:solidFill>
                  <a:schemeClr val="dk1"/>
                </a:solidFill>
              </a:rPr>
              <a:t>The first source of funding would be to work together with the city/local government and DJI in the hopes that they will support us by creating a partnership. </a:t>
            </a:r>
            <a:endParaRPr>
              <a:solidFill>
                <a:schemeClr val="dk1"/>
              </a:solidFill>
            </a:endParaRPr>
          </a:p>
          <a:p>
            <a:pPr indent="0" lvl="0" marL="0" rtl="0" algn="just">
              <a:lnSpc>
                <a:spcPct val="150000"/>
              </a:lnSpc>
              <a:spcBef>
                <a:spcPts val="0"/>
              </a:spcBef>
              <a:spcAft>
                <a:spcPts val="0"/>
              </a:spcAft>
              <a:buNone/>
            </a:pPr>
            <a:r>
              <a:rPr lang="en">
                <a:solidFill>
                  <a:schemeClr val="dk1"/>
                </a:solidFill>
              </a:rPr>
              <a:t>Another plan would be solely relying on our start-up funds from our team and the app revenue itself. </a:t>
            </a:r>
            <a:endParaRPr/>
          </a:p>
          <a:p>
            <a:pPr indent="0" lvl="0" marL="0" rtl="0" algn="just">
              <a:lnSpc>
                <a:spcPct val="150000"/>
              </a:lnSpc>
              <a:spcBef>
                <a:spcPts val="0"/>
              </a:spcBef>
              <a:spcAft>
                <a:spcPts val="0"/>
              </a:spcAft>
              <a:buNone/>
            </a:pPr>
            <a:r>
              <a:rPr lang="en"/>
              <a:t>The total funding required to purchase the drones without any contract with DJI is around $56,400. </a:t>
            </a:r>
            <a:endParaRPr/>
          </a:p>
          <a:p>
            <a:pPr indent="0" lvl="0" marL="0" rtl="0" algn="just">
              <a:lnSpc>
                <a:spcPct val="150000"/>
              </a:lnSpc>
              <a:spcBef>
                <a:spcPts val="0"/>
              </a:spcBef>
              <a:spcAft>
                <a:spcPts val="0"/>
              </a:spcAft>
              <a:buNone/>
            </a:pPr>
            <a:r>
              <a:rPr lang="en"/>
              <a:t>The cost of hardware and hiring engineers and analyst to operate and maintain the company is around $325,000</a:t>
            </a:r>
            <a:endParaRPr/>
          </a:p>
          <a:p>
            <a:pPr indent="0" lvl="0" marL="0" rtl="0" algn="just">
              <a:lnSpc>
                <a:spcPct val="150000"/>
              </a:lnSpc>
              <a:spcBef>
                <a:spcPts val="0"/>
              </a:spcBef>
              <a:spcAft>
                <a:spcPts val="0"/>
              </a:spcAft>
              <a:buNone/>
            </a:pPr>
            <a:r>
              <a:rPr lang="en"/>
              <a:t>$70,000 to $80,000 each for developers of mobile app</a:t>
            </a:r>
            <a:endParaRPr/>
          </a:p>
          <a:p>
            <a:pPr indent="0" lvl="0" marL="0" rtl="0" algn="just">
              <a:lnSpc>
                <a:spcPct val="150000"/>
              </a:lnSpc>
              <a:spcBef>
                <a:spcPts val="0"/>
              </a:spcBef>
              <a:spcAft>
                <a:spcPts val="0"/>
              </a:spcAft>
              <a:buNone/>
            </a:pPr>
            <a:r>
              <a:rPr lang="en"/>
              <a:t>$60,000 to $65,000 each for server administrators</a:t>
            </a:r>
            <a:endParaRPr/>
          </a:p>
          <a:p>
            <a:pPr indent="0" lvl="0" marL="0" rtl="0" algn="just">
              <a:lnSpc>
                <a:spcPct val="150000"/>
              </a:lnSpc>
              <a:spcBef>
                <a:spcPts val="0"/>
              </a:spcBef>
              <a:spcAft>
                <a:spcPts val="0"/>
              </a:spcAft>
              <a:buNone/>
            </a:pPr>
            <a:r>
              <a:rPr lang="en"/>
              <a:t>$50,000 each for drone support/monitors</a:t>
            </a:r>
            <a:endParaRPr/>
          </a:p>
          <a:p>
            <a:pPr indent="0" lvl="0" marL="0" rtl="0" algn="just">
              <a:lnSpc>
                <a:spcPct val="150000"/>
              </a:lnSpc>
              <a:spcBef>
                <a:spcPts val="0"/>
              </a:spcBef>
              <a:spcAft>
                <a:spcPts val="0"/>
              </a:spcAft>
              <a:buNone/>
            </a:pPr>
            <a:r>
              <a:rPr lang="en"/>
              <a:t>The total funding cost of all the equipment we need would be $11865.95</a:t>
            </a:r>
            <a:endParaRPr/>
          </a:p>
          <a:p>
            <a:pPr indent="0" lvl="0" marL="0" rtl="0" algn="l">
              <a:lnSpc>
                <a:spcPct val="150000"/>
              </a:lnSpc>
              <a:spcBef>
                <a:spcPts val="0"/>
              </a:spcBef>
              <a:spcAft>
                <a:spcPts val="0"/>
              </a:spcAft>
              <a:buNone/>
            </a:pPr>
            <a:r>
              <a:rPr lang="en"/>
              <a:t>To cover these numbers we plan on using ads that will make us $1.6 per user per day and in 2 years we’ll consider launching a paid version for $4.99.</a:t>
            </a:r>
            <a:endParaRPr/>
          </a:p>
          <a:p>
            <a:pPr indent="0" lvl="0" marL="0" rtl="0" algn="l">
              <a:lnSpc>
                <a:spcPct val="150000"/>
              </a:lnSpc>
              <a:spcBef>
                <a:spcPts val="0"/>
              </a:spcBef>
              <a:spcAft>
                <a:spcPts val="0"/>
              </a:spcAft>
              <a:buNone/>
            </a:pPr>
            <a:r>
              <a:rPr lang="en"/>
              <a:t>We’ve decided to partner with local restaurants to promote them in exchange of earn revenue for any of our users that visit them using </a:t>
            </a:r>
            <a:r>
              <a:rPr lang="en"/>
              <a:t>our</a:t>
            </a:r>
            <a:r>
              <a:rPr lang="en"/>
              <a:t> app.</a:t>
            </a:r>
            <a:endParaRPr/>
          </a:p>
          <a:p>
            <a:pPr indent="0" lvl="0" marL="0" rtl="0" algn="l">
              <a:lnSpc>
                <a:spcPct val="150000"/>
              </a:lnSpc>
              <a:spcBef>
                <a:spcPts val="0"/>
              </a:spcBef>
              <a:spcAft>
                <a:spcPts val="0"/>
              </a:spcAft>
              <a:buNone/>
            </a:pPr>
            <a:r>
              <a:rPr lang="en"/>
              <a:t>We project that the revenue we will get is $123,520 per month or $1,482,240 per year.</a:t>
            </a:r>
            <a:endParaRPr/>
          </a:p>
          <a:p>
            <a:pPr indent="0" lvl="0" marL="0" rtl="0" algn="l">
              <a:lnSpc>
                <a:spcPct val="150000"/>
              </a:lnSpc>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58541da99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58541da9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Since drones fall into new and advanced technology, the FAA has not finalized its privacy laws. We plan to use drones for traffic management and are expected not to have many restrictions. Based on the current Seattle law, drones can fly within the city with a proper permit and licenses and as long as the drones are recording sky-view video with no audio.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058541da99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058541da9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image on the very far left is the live stream on location. The second image to the left is the GPS with an advertisement on the bottom. People can type where they want to go, and GPS will provide directions. The third image (center) shows how to add favorite locations to find directions quickly in the future. The fourth image shows the user's location search history, and the fifth image shows another search screen with additional options.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Aerial View which shows the live stream video from the closest drone’s location. They would be able to zoom in or zoom out as well as pause or resume</a:t>
            </a:r>
            <a:endParaRPr/>
          </a:p>
          <a:p>
            <a:pPr indent="0" lvl="0" marL="0" rtl="0" algn="l">
              <a:spcBef>
                <a:spcPts val="0"/>
              </a:spcBef>
              <a:spcAft>
                <a:spcPts val="0"/>
              </a:spcAft>
              <a:buNone/>
            </a:pPr>
            <a:r>
              <a:rPr lang="en"/>
              <a:t>Each screen on our app will have a search bar for users to type their destination address.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58541da99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58541da9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show our users how our map might look, we developed two different examples of the additional features provided. </a:t>
            </a:r>
            <a:endParaRPr/>
          </a:p>
          <a:p>
            <a:pPr indent="0" lvl="0" marL="0" rtl="0" algn="l">
              <a:spcBef>
                <a:spcPts val="0"/>
              </a:spcBef>
              <a:spcAft>
                <a:spcPts val="0"/>
              </a:spcAft>
              <a:buNone/>
            </a:pPr>
            <a:r>
              <a:rPr lang="en"/>
              <a:t>The first feature is checking where speed radars are located. The user will be able to zoom in or click on the marker to see the </a:t>
            </a:r>
            <a:r>
              <a:rPr lang="en"/>
              <a:t>signs</a:t>
            </a:r>
            <a:r>
              <a:rPr lang="en"/>
              <a:t> exact location and the current status of the radar. </a:t>
            </a:r>
            <a:endParaRPr/>
          </a:p>
          <a:p>
            <a:pPr indent="0" lvl="0" marL="0" rtl="0" algn="l">
              <a:spcBef>
                <a:spcPts val="0"/>
              </a:spcBef>
              <a:spcAft>
                <a:spcPts val="0"/>
              </a:spcAft>
              <a:buNone/>
            </a:pPr>
            <a:r>
              <a:rPr lang="en"/>
              <a:t>The second feature will show the user what restaurants are currently open and </a:t>
            </a:r>
            <a:r>
              <a:rPr lang="en"/>
              <a:t>quickly</a:t>
            </a:r>
            <a:r>
              <a:rPr lang="en"/>
              <a:t> </a:t>
            </a:r>
            <a:r>
              <a:rPr lang="en"/>
              <a:t>accessible</a:t>
            </a:r>
            <a:r>
              <a:rPr lang="en"/>
              <a:t> without traffic with the option to filter out whether the restaurant is available for dine-in, pick-up, drive-thru, and other services.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0" l="0" r="0" t="0"/>
          <a:stretch/>
        </p:blipFill>
        <p:spPr>
          <a:xfrm>
            <a:off x="0" y="-25"/>
            <a:ext cx="9143957" cy="5143500"/>
          </a:xfrm>
          <a:prstGeom prst="rect">
            <a:avLst/>
          </a:prstGeom>
          <a:noFill/>
          <a:ln>
            <a:noFill/>
          </a:ln>
        </p:spPr>
      </p:pic>
      <p:sp>
        <p:nvSpPr>
          <p:cNvPr id="11" name="Google Shape;11;p2"/>
          <p:cNvSpPr txBox="1"/>
          <p:nvPr>
            <p:ph type="ctrTitle"/>
          </p:nvPr>
        </p:nvSpPr>
        <p:spPr>
          <a:xfrm>
            <a:off x="685800" y="1991825"/>
            <a:ext cx="4539000" cy="1159800"/>
          </a:xfrm>
          <a:prstGeom prst="rect">
            <a:avLst/>
          </a:prstGeom>
        </p:spPr>
        <p:txBody>
          <a:bodyPr anchorCtr="0" anchor="ctr" bIns="0" lIns="0" spcFirstLastPara="1" rIns="0" wrap="square" tIns="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12" name="Google Shape;12;p2"/>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lvl1pPr lvl="0">
              <a:buNone/>
              <a:defRPr>
                <a:latin typeface="Muli"/>
                <a:ea typeface="Muli"/>
                <a:cs typeface="Muli"/>
                <a:sym typeface="Muli"/>
              </a:defRPr>
            </a:lvl1pPr>
            <a:lvl2pPr lvl="1">
              <a:buNone/>
              <a:defRPr>
                <a:latin typeface="Muli"/>
                <a:ea typeface="Muli"/>
                <a:cs typeface="Muli"/>
                <a:sym typeface="Muli"/>
              </a:defRPr>
            </a:lvl2pPr>
            <a:lvl3pPr lvl="2">
              <a:buNone/>
              <a:defRPr>
                <a:latin typeface="Muli"/>
                <a:ea typeface="Muli"/>
                <a:cs typeface="Muli"/>
                <a:sym typeface="Muli"/>
              </a:defRPr>
            </a:lvl3pPr>
            <a:lvl4pPr lvl="3">
              <a:buNone/>
              <a:defRPr>
                <a:latin typeface="Muli"/>
                <a:ea typeface="Muli"/>
                <a:cs typeface="Muli"/>
                <a:sym typeface="Muli"/>
              </a:defRPr>
            </a:lvl4pPr>
            <a:lvl5pPr lvl="4">
              <a:buNone/>
              <a:defRPr>
                <a:latin typeface="Muli"/>
                <a:ea typeface="Muli"/>
                <a:cs typeface="Muli"/>
                <a:sym typeface="Muli"/>
              </a:defRPr>
            </a:lvl5pPr>
            <a:lvl6pPr lvl="5">
              <a:buNone/>
              <a:defRPr>
                <a:latin typeface="Muli"/>
                <a:ea typeface="Muli"/>
                <a:cs typeface="Muli"/>
                <a:sym typeface="Muli"/>
              </a:defRPr>
            </a:lvl6pPr>
            <a:lvl7pPr lvl="6">
              <a:buNone/>
              <a:defRPr>
                <a:latin typeface="Muli"/>
                <a:ea typeface="Muli"/>
                <a:cs typeface="Muli"/>
                <a:sym typeface="Muli"/>
              </a:defRPr>
            </a:lvl7pPr>
            <a:lvl8pPr lvl="7">
              <a:buNone/>
              <a:defRPr>
                <a:latin typeface="Muli"/>
                <a:ea typeface="Muli"/>
                <a:cs typeface="Muli"/>
                <a:sym typeface="Muli"/>
              </a:defRPr>
            </a:lvl8pPr>
            <a:lvl9pPr lvl="8">
              <a:buNone/>
              <a:defRPr>
                <a:latin typeface="Muli"/>
                <a:ea typeface="Muli"/>
                <a:cs typeface="Muli"/>
                <a:sym typeface="Mul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Big circuit">
  <p:cSld name="BLANK_1">
    <p:spTree>
      <p:nvGrpSpPr>
        <p:cNvPr id="53" name="Shape 53"/>
        <p:cNvGrpSpPr/>
        <p:nvPr/>
      </p:nvGrpSpPr>
      <p:grpSpPr>
        <a:xfrm>
          <a:off x="0" y="0"/>
          <a:ext cx="0" cy="0"/>
          <a:chOff x="0" y="0"/>
          <a:chExt cx="0" cy="0"/>
        </a:xfrm>
      </p:grpSpPr>
      <p:pic>
        <p:nvPicPr>
          <p:cNvPr id="54" name="Google Shape;5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11"/>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_1">
    <p:spTree>
      <p:nvGrpSpPr>
        <p:cNvPr id="56" name="Shape 56"/>
        <p:cNvGrpSpPr/>
        <p:nvPr/>
      </p:nvGrpSpPr>
      <p:grpSpPr>
        <a:xfrm>
          <a:off x="0" y="0"/>
          <a:ext cx="0" cy="0"/>
          <a:chOff x="0" y="0"/>
          <a:chExt cx="0" cy="0"/>
        </a:xfrm>
      </p:grpSpPr>
      <p:sp>
        <p:nvSpPr>
          <p:cNvPr id="57" name="Google Shape;57;p12"/>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3" name="Shape 13"/>
        <p:cNvGrpSpPr/>
        <p:nvPr/>
      </p:nvGrpSpPr>
      <p:grpSpPr>
        <a:xfrm>
          <a:off x="0" y="0"/>
          <a:ext cx="0" cy="0"/>
          <a:chOff x="0" y="0"/>
          <a:chExt cx="0" cy="0"/>
        </a:xfrm>
      </p:grpSpPr>
      <p:pic>
        <p:nvPicPr>
          <p:cNvPr id="14" name="Google Shape;14;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 name="Google Shape;15;p3"/>
          <p:cNvSpPr txBox="1"/>
          <p:nvPr>
            <p:ph type="ctrTitle"/>
          </p:nvPr>
        </p:nvSpPr>
        <p:spPr>
          <a:xfrm>
            <a:off x="685800" y="1659550"/>
            <a:ext cx="4263900" cy="1159800"/>
          </a:xfrm>
          <a:prstGeom prst="rect">
            <a:avLst/>
          </a:prstGeom>
        </p:spPr>
        <p:txBody>
          <a:bodyPr anchorCtr="0" anchor="b" bIns="0" lIns="0" spcFirstLastPara="1" rIns="0" wrap="square" tIns="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6" name="Google Shape;16;p3"/>
          <p:cNvSpPr txBox="1"/>
          <p:nvPr>
            <p:ph idx="1" type="subTitle"/>
          </p:nvPr>
        </p:nvSpPr>
        <p:spPr>
          <a:xfrm>
            <a:off x="685800" y="2916254"/>
            <a:ext cx="4263900" cy="784800"/>
          </a:xfrm>
          <a:prstGeom prst="rect">
            <a:avLst/>
          </a:prstGeom>
        </p:spPr>
        <p:txBody>
          <a:bodyPr anchorCtr="0" anchor="t" bIns="0" lIns="0" spcFirstLastPara="1" rIns="0" wrap="square" tIns="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p:txBody>
      </p:sp>
      <p:sp>
        <p:nvSpPr>
          <p:cNvPr id="17" name="Google Shape;17;p3"/>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lvl1pPr lvl="0">
              <a:buNone/>
              <a:defRPr>
                <a:latin typeface="Muli"/>
                <a:ea typeface="Muli"/>
                <a:cs typeface="Muli"/>
                <a:sym typeface="Muli"/>
              </a:defRPr>
            </a:lvl1pPr>
            <a:lvl2pPr lvl="1">
              <a:buNone/>
              <a:defRPr>
                <a:latin typeface="Muli"/>
                <a:ea typeface="Muli"/>
                <a:cs typeface="Muli"/>
                <a:sym typeface="Muli"/>
              </a:defRPr>
            </a:lvl2pPr>
            <a:lvl3pPr lvl="2">
              <a:buNone/>
              <a:defRPr>
                <a:latin typeface="Muli"/>
                <a:ea typeface="Muli"/>
                <a:cs typeface="Muli"/>
                <a:sym typeface="Muli"/>
              </a:defRPr>
            </a:lvl3pPr>
            <a:lvl4pPr lvl="3">
              <a:buNone/>
              <a:defRPr>
                <a:latin typeface="Muli"/>
                <a:ea typeface="Muli"/>
                <a:cs typeface="Muli"/>
                <a:sym typeface="Muli"/>
              </a:defRPr>
            </a:lvl4pPr>
            <a:lvl5pPr lvl="4">
              <a:buNone/>
              <a:defRPr>
                <a:latin typeface="Muli"/>
                <a:ea typeface="Muli"/>
                <a:cs typeface="Muli"/>
                <a:sym typeface="Muli"/>
              </a:defRPr>
            </a:lvl5pPr>
            <a:lvl6pPr lvl="5">
              <a:buNone/>
              <a:defRPr>
                <a:latin typeface="Muli"/>
                <a:ea typeface="Muli"/>
                <a:cs typeface="Muli"/>
                <a:sym typeface="Muli"/>
              </a:defRPr>
            </a:lvl6pPr>
            <a:lvl7pPr lvl="6">
              <a:buNone/>
              <a:defRPr>
                <a:latin typeface="Muli"/>
                <a:ea typeface="Muli"/>
                <a:cs typeface="Muli"/>
                <a:sym typeface="Muli"/>
              </a:defRPr>
            </a:lvl7pPr>
            <a:lvl8pPr lvl="7">
              <a:buNone/>
              <a:defRPr>
                <a:latin typeface="Muli"/>
                <a:ea typeface="Muli"/>
                <a:cs typeface="Muli"/>
                <a:sym typeface="Muli"/>
              </a:defRPr>
            </a:lvl8pPr>
            <a:lvl9pPr lvl="8">
              <a:buNone/>
              <a:defRPr>
                <a:latin typeface="Muli"/>
                <a:ea typeface="Muli"/>
                <a:cs typeface="Muli"/>
                <a:sym typeface="Mul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 name="Google Shape;20;p4"/>
          <p:cNvSpPr/>
          <p:nvPr/>
        </p:nvSpPr>
        <p:spPr>
          <a:xfrm>
            <a:off x="42525" y="42525"/>
            <a:ext cx="2000100" cy="2000100"/>
          </a:xfrm>
          <a:prstGeom prst="ellipse">
            <a:avLst/>
          </a:prstGeom>
          <a:gradFill>
            <a:gsLst>
              <a:gs pos="0">
                <a:srgbClr val="00FFFF">
                  <a:alpha val="54117"/>
                </a:srgbClr>
              </a:gs>
              <a:gs pos="73000">
                <a:srgbClr val="00FFFF">
                  <a:alpha val="0"/>
                </a:srgbClr>
              </a:gs>
              <a:gs pos="100000">
                <a:srgbClr val="00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idx="1" type="body"/>
          </p:nvPr>
        </p:nvSpPr>
        <p:spPr>
          <a:xfrm>
            <a:off x="1343850" y="866400"/>
            <a:ext cx="4185600" cy="3693600"/>
          </a:xfrm>
          <a:prstGeom prst="rect">
            <a:avLst/>
          </a:prstGeom>
        </p:spPr>
        <p:txBody>
          <a:bodyPr anchorCtr="0" anchor="t" bIns="0" lIns="0" spcFirstLastPara="1" rIns="0" wrap="square" tIns="0">
            <a:noAutofit/>
          </a:bodyPr>
          <a:lstStyle>
            <a:lvl1pPr indent="-419100" lvl="0" marL="457200" rtl="0">
              <a:spcBef>
                <a:spcPts val="600"/>
              </a:spcBef>
              <a:spcAft>
                <a:spcPts val="0"/>
              </a:spcAft>
              <a:buSzPts val="3000"/>
              <a:buFont typeface="Lexend Deca"/>
              <a:buChar char="⬡"/>
              <a:defRPr sz="3000">
                <a:latin typeface="Lexend Deca"/>
                <a:ea typeface="Lexend Deca"/>
                <a:cs typeface="Lexend Deca"/>
                <a:sym typeface="Lexend Deca"/>
              </a:defRPr>
            </a:lvl1pPr>
            <a:lvl2pPr indent="-419100" lvl="1" marL="914400" rtl="0">
              <a:spcBef>
                <a:spcPts val="0"/>
              </a:spcBef>
              <a:spcAft>
                <a:spcPts val="0"/>
              </a:spcAft>
              <a:buSzPts val="3000"/>
              <a:buFont typeface="Lexend Deca"/>
              <a:buChar char="∙"/>
              <a:defRPr sz="3000">
                <a:latin typeface="Lexend Deca"/>
                <a:ea typeface="Lexend Deca"/>
                <a:cs typeface="Lexend Deca"/>
                <a:sym typeface="Lexend Deca"/>
              </a:defRPr>
            </a:lvl2pPr>
            <a:lvl3pPr indent="-419100" lvl="2" marL="1371600" rtl="0">
              <a:spcBef>
                <a:spcPts val="0"/>
              </a:spcBef>
              <a:spcAft>
                <a:spcPts val="0"/>
              </a:spcAft>
              <a:buSzPts val="3000"/>
              <a:buFont typeface="Lexend Deca"/>
              <a:buChar char="∙"/>
              <a:defRPr sz="3000">
                <a:latin typeface="Lexend Deca"/>
                <a:ea typeface="Lexend Deca"/>
                <a:cs typeface="Lexend Deca"/>
                <a:sym typeface="Lexend Deca"/>
              </a:defRPr>
            </a:lvl3pPr>
            <a:lvl4pPr indent="-419100" lvl="3" marL="1828800" rtl="0">
              <a:spcBef>
                <a:spcPts val="0"/>
              </a:spcBef>
              <a:spcAft>
                <a:spcPts val="0"/>
              </a:spcAft>
              <a:buSzPts val="3000"/>
              <a:buFont typeface="Lexend Deca"/>
              <a:buChar char="●"/>
              <a:defRPr sz="3000">
                <a:latin typeface="Lexend Deca"/>
                <a:ea typeface="Lexend Deca"/>
                <a:cs typeface="Lexend Deca"/>
                <a:sym typeface="Lexend Deca"/>
              </a:defRPr>
            </a:lvl4pPr>
            <a:lvl5pPr indent="-419100" lvl="4" marL="2286000" rtl="0">
              <a:spcBef>
                <a:spcPts val="0"/>
              </a:spcBef>
              <a:spcAft>
                <a:spcPts val="0"/>
              </a:spcAft>
              <a:buSzPts val="3000"/>
              <a:buFont typeface="Lexend Deca"/>
              <a:buChar char="○"/>
              <a:defRPr sz="3000">
                <a:latin typeface="Lexend Deca"/>
                <a:ea typeface="Lexend Deca"/>
                <a:cs typeface="Lexend Deca"/>
                <a:sym typeface="Lexend Deca"/>
              </a:defRPr>
            </a:lvl5pPr>
            <a:lvl6pPr indent="-419100" lvl="5" marL="2743200" rtl="0">
              <a:spcBef>
                <a:spcPts val="0"/>
              </a:spcBef>
              <a:spcAft>
                <a:spcPts val="0"/>
              </a:spcAft>
              <a:buSzPts val="3000"/>
              <a:buFont typeface="Lexend Deca"/>
              <a:buChar char="■"/>
              <a:defRPr sz="3000">
                <a:latin typeface="Lexend Deca"/>
                <a:ea typeface="Lexend Deca"/>
                <a:cs typeface="Lexend Deca"/>
                <a:sym typeface="Lexend Deca"/>
              </a:defRPr>
            </a:lvl6pPr>
            <a:lvl7pPr indent="-419100" lvl="6" marL="3200400" rtl="0">
              <a:spcBef>
                <a:spcPts val="0"/>
              </a:spcBef>
              <a:spcAft>
                <a:spcPts val="0"/>
              </a:spcAft>
              <a:buSzPts val="3000"/>
              <a:buFont typeface="Lexend Deca"/>
              <a:buChar char="●"/>
              <a:defRPr sz="3000">
                <a:latin typeface="Lexend Deca"/>
                <a:ea typeface="Lexend Deca"/>
                <a:cs typeface="Lexend Deca"/>
                <a:sym typeface="Lexend Deca"/>
              </a:defRPr>
            </a:lvl7pPr>
            <a:lvl8pPr indent="-419100" lvl="7" marL="3657600" rtl="0">
              <a:spcBef>
                <a:spcPts val="0"/>
              </a:spcBef>
              <a:spcAft>
                <a:spcPts val="0"/>
              </a:spcAft>
              <a:buSzPts val="3000"/>
              <a:buFont typeface="Lexend Deca"/>
              <a:buChar char="○"/>
              <a:defRPr sz="3000">
                <a:latin typeface="Lexend Deca"/>
                <a:ea typeface="Lexend Deca"/>
                <a:cs typeface="Lexend Deca"/>
                <a:sym typeface="Lexend Deca"/>
              </a:defRPr>
            </a:lvl8pPr>
            <a:lvl9pPr indent="-419100" lvl="8" marL="4114800">
              <a:spcBef>
                <a:spcPts val="0"/>
              </a:spcBef>
              <a:spcAft>
                <a:spcPts val="0"/>
              </a:spcAft>
              <a:buSzPts val="3000"/>
              <a:buFont typeface="Lexend Deca"/>
              <a:buChar char="■"/>
              <a:defRPr sz="3000">
                <a:latin typeface="Lexend Deca"/>
                <a:ea typeface="Lexend Deca"/>
                <a:cs typeface="Lexend Deca"/>
                <a:sym typeface="Lexend Deca"/>
              </a:defRPr>
            </a:lvl9pPr>
          </a:lstStyle>
          <a:p/>
        </p:txBody>
      </p:sp>
      <p:sp>
        <p:nvSpPr>
          <p:cNvPr id="22" name="Google Shape;22;p4"/>
          <p:cNvSpPr txBox="1"/>
          <p:nvPr/>
        </p:nvSpPr>
        <p:spPr>
          <a:xfrm>
            <a:off x="826414" y="656117"/>
            <a:ext cx="613800" cy="6537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lang="en" sz="7200">
                <a:solidFill>
                  <a:schemeClr val="lt1"/>
                </a:solidFill>
                <a:latin typeface="Muli"/>
                <a:ea typeface="Muli"/>
                <a:cs typeface="Muli"/>
                <a:sym typeface="Muli"/>
              </a:rPr>
              <a:t>“</a:t>
            </a:r>
            <a:endParaRPr sz="7200">
              <a:solidFill>
                <a:schemeClr val="lt1"/>
              </a:solidFill>
              <a:latin typeface="Muli"/>
              <a:ea typeface="Muli"/>
              <a:cs typeface="Muli"/>
              <a:sym typeface="Muli"/>
            </a:endParaRPr>
          </a:p>
        </p:txBody>
      </p:sp>
      <p:sp>
        <p:nvSpPr>
          <p:cNvPr id="23" name="Google Shape;23;p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4" name="Shape 24"/>
        <p:cNvGrpSpPr/>
        <p:nvPr/>
      </p:nvGrpSpPr>
      <p:grpSpPr>
        <a:xfrm>
          <a:off x="0" y="0"/>
          <a:ext cx="0" cy="0"/>
          <a:chOff x="0" y="0"/>
          <a:chExt cx="0" cy="0"/>
        </a:xfrm>
      </p:grpSpPr>
      <p:pic>
        <p:nvPicPr>
          <p:cNvPr id="25" name="Google Shape;25;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 name="Google Shape;26;p5"/>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7" name="Google Shape;27;p5"/>
          <p:cNvSpPr txBox="1"/>
          <p:nvPr>
            <p:ph idx="1" type="body"/>
          </p:nvPr>
        </p:nvSpPr>
        <p:spPr>
          <a:xfrm>
            <a:off x="580550" y="1352550"/>
            <a:ext cx="6014400" cy="3161700"/>
          </a:xfrm>
          <a:prstGeom prst="rect">
            <a:avLst/>
          </a:prstGeom>
        </p:spPr>
        <p:txBody>
          <a:bodyPr anchorCtr="0" anchor="t" bIns="0" lIns="0" spcFirstLastPara="1" rIns="0" wrap="square" tIns="0">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28" name="Google Shape;28;p5"/>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9" name="Shape 29"/>
        <p:cNvGrpSpPr/>
        <p:nvPr/>
      </p:nvGrpSpPr>
      <p:grpSpPr>
        <a:xfrm>
          <a:off x="0" y="0"/>
          <a:ext cx="0" cy="0"/>
          <a:chOff x="0" y="0"/>
          <a:chExt cx="0" cy="0"/>
        </a:xfrm>
      </p:grpSpPr>
      <p:pic>
        <p:nvPicPr>
          <p:cNvPr id="30" name="Google Shape;30;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1" name="Google Shape;31;p6"/>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2" name="Google Shape;32;p6"/>
          <p:cNvSpPr txBox="1"/>
          <p:nvPr>
            <p:ph idx="1" type="body"/>
          </p:nvPr>
        </p:nvSpPr>
        <p:spPr>
          <a:xfrm>
            <a:off x="580550"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3" name="Google Shape;33;p6"/>
          <p:cNvSpPr txBox="1"/>
          <p:nvPr>
            <p:ph idx="2" type="body"/>
          </p:nvPr>
        </p:nvSpPr>
        <p:spPr>
          <a:xfrm>
            <a:off x="3753943" y="1352550"/>
            <a:ext cx="2841000" cy="3155100"/>
          </a:xfrm>
          <a:prstGeom prst="rect">
            <a:avLst/>
          </a:prstGeom>
        </p:spPr>
        <p:txBody>
          <a:bodyPr anchorCtr="0" anchor="t" bIns="0" lIns="0" spcFirstLastPara="1" rIns="0" wrap="square" tIns="0">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34" name="Google Shape;34;p6"/>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35" name="Shape 35"/>
        <p:cNvGrpSpPr/>
        <p:nvPr/>
      </p:nvGrpSpPr>
      <p:grpSpPr>
        <a:xfrm>
          <a:off x="0" y="0"/>
          <a:ext cx="0" cy="0"/>
          <a:chOff x="0" y="0"/>
          <a:chExt cx="0" cy="0"/>
        </a:xfrm>
      </p:grpSpPr>
      <p:pic>
        <p:nvPicPr>
          <p:cNvPr id="36" name="Google Shape;36;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7" name="Google Shape;37;p7"/>
          <p:cNvSpPr txBox="1"/>
          <p:nvPr>
            <p:ph type="title"/>
          </p:nvPr>
        </p:nvSpPr>
        <p:spPr>
          <a:xfrm>
            <a:off x="580550" y="205975"/>
            <a:ext cx="6405600" cy="857400"/>
          </a:xfrm>
          <a:prstGeom prst="rect">
            <a:avLst/>
          </a:prstGeom>
        </p:spPr>
        <p:txBody>
          <a:bodyPr anchorCtr="0" anchor="b" bIns="0" lIns="0" spcFirstLastPara="1" rIns="0" wrap="square" tIns="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38" name="Google Shape;38;p7"/>
          <p:cNvSpPr txBox="1"/>
          <p:nvPr>
            <p:ph idx="1" type="body"/>
          </p:nvPr>
        </p:nvSpPr>
        <p:spPr>
          <a:xfrm>
            <a:off x="580550"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9" name="Google Shape;39;p7"/>
          <p:cNvSpPr txBox="1"/>
          <p:nvPr>
            <p:ph idx="2" type="body"/>
          </p:nvPr>
        </p:nvSpPr>
        <p:spPr>
          <a:xfrm>
            <a:off x="2780447"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40" name="Google Shape;40;p7"/>
          <p:cNvSpPr txBox="1"/>
          <p:nvPr>
            <p:ph idx="3" type="body"/>
          </p:nvPr>
        </p:nvSpPr>
        <p:spPr>
          <a:xfrm>
            <a:off x="4980344" y="1352550"/>
            <a:ext cx="2005800" cy="3202200"/>
          </a:xfrm>
          <a:prstGeom prst="rect">
            <a:avLst/>
          </a:prstGeom>
        </p:spPr>
        <p:txBody>
          <a:bodyPr anchorCtr="0" anchor="t" bIns="0" lIns="0" spcFirstLastPara="1" rIns="0" wrap="square" tIns="0">
            <a:noAutofit/>
          </a:bodyPr>
          <a:lstStyle>
            <a:lvl1pPr indent="-330200" lvl="0" marL="457200" rtl="0">
              <a:spcBef>
                <a:spcPts val="60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41" name="Google Shape;41;p7"/>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2" name="Shape 42"/>
        <p:cNvGrpSpPr/>
        <p:nvPr/>
      </p:nvGrpSpPr>
      <p:grpSpPr>
        <a:xfrm>
          <a:off x="0" y="0"/>
          <a:ext cx="0" cy="0"/>
          <a:chOff x="0" y="0"/>
          <a:chExt cx="0" cy="0"/>
        </a:xfrm>
      </p:grpSpPr>
      <p:pic>
        <p:nvPicPr>
          <p:cNvPr id="43" name="Google Shape;43;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8"/>
          <p:cNvSpPr txBox="1"/>
          <p:nvPr>
            <p:ph type="title"/>
          </p:nvPr>
        </p:nvSpPr>
        <p:spPr>
          <a:xfrm>
            <a:off x="580550" y="205975"/>
            <a:ext cx="6014400" cy="857400"/>
          </a:xfrm>
          <a:prstGeom prst="rect">
            <a:avLst/>
          </a:prstGeom>
        </p:spPr>
        <p:txBody>
          <a:bodyPr anchorCtr="0" anchor="b" bIns="0" lIns="0" spcFirstLastPara="1" rIns="0" wrap="square" tIns="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45" name="Google Shape;45;p8"/>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pic>
        <p:nvPicPr>
          <p:cNvPr id="47" name="Google Shape;4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8" name="Google Shape;48;p9"/>
          <p:cNvSpPr txBox="1"/>
          <p:nvPr>
            <p:ph idx="1" type="body"/>
          </p:nvPr>
        </p:nvSpPr>
        <p:spPr>
          <a:xfrm>
            <a:off x="580550" y="4406300"/>
            <a:ext cx="6135900" cy="519600"/>
          </a:xfrm>
          <a:prstGeom prst="rect">
            <a:avLst/>
          </a:prstGeom>
        </p:spPr>
        <p:txBody>
          <a:bodyPr anchorCtr="0" anchor="t" bIns="0" lIns="0" spcFirstLastPara="1" rIns="0" wrap="square" tIns="0">
            <a:noAutofit/>
          </a:bodyPr>
          <a:lstStyle>
            <a:lvl1pPr indent="-228600" lvl="0" marL="457200">
              <a:spcBef>
                <a:spcPts val="360"/>
              </a:spcBef>
              <a:spcAft>
                <a:spcPts val="0"/>
              </a:spcAft>
              <a:buSzPts val="1400"/>
              <a:buNone/>
              <a:defRPr sz="1400"/>
            </a:lvl1pPr>
          </a:lstStyle>
          <a:p/>
        </p:txBody>
      </p:sp>
      <p:sp>
        <p:nvSpPr>
          <p:cNvPr id="49" name="Google Shape;49;p9"/>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Small circuit" type="blank">
  <p:cSld name="BLANK">
    <p:spTree>
      <p:nvGrpSpPr>
        <p:cNvPr id="50" name="Shape 50"/>
        <p:cNvGrpSpPr/>
        <p:nvPr/>
      </p:nvGrpSpPr>
      <p:grpSpPr>
        <a:xfrm>
          <a:off x="0" y="0"/>
          <a:ext cx="0" cy="0"/>
          <a:chOff x="0" y="0"/>
          <a:chExt cx="0" cy="0"/>
        </a:xfrm>
      </p:grpSpPr>
      <p:pic>
        <p:nvPicPr>
          <p:cNvPr id="51" name="Google Shape;5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2" name="Google Shape;52;p10"/>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gradFill>
          <a:gsLst>
            <a:gs pos="0">
              <a:srgbClr val="A458FF"/>
            </a:gs>
            <a:gs pos="39000">
              <a:srgbClr val="3544FF"/>
            </a:gs>
            <a:gs pos="100000">
              <a:srgbClr val="0A2F9E"/>
            </a:gs>
          </a:gsLst>
          <a:lin ang="8100019"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80550" y="205975"/>
            <a:ext cx="6014400" cy="857400"/>
          </a:xfrm>
          <a:prstGeom prst="rect">
            <a:avLst/>
          </a:prstGeom>
          <a:noFill/>
          <a:ln>
            <a:noFill/>
          </a:ln>
        </p:spPr>
        <p:txBody>
          <a:bodyPr anchorCtr="0" anchor="b" bIns="0" lIns="0" spcFirstLastPara="1" rIns="0" wrap="square" tIns="0">
            <a:noAutofit/>
          </a:bodyPr>
          <a:lstStyle>
            <a:lvl1pPr lvl="0">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b="1" sz="3200">
                <a:solidFill>
                  <a:schemeClr val="lt1"/>
                </a:solidFill>
                <a:latin typeface="Lexend Deca"/>
                <a:ea typeface="Lexend Deca"/>
                <a:cs typeface="Lexend Deca"/>
                <a:sym typeface="Lexend Deca"/>
              </a:defRPr>
            </a:lvl9pPr>
          </a:lstStyle>
          <a:p/>
        </p:txBody>
      </p:sp>
      <p:sp>
        <p:nvSpPr>
          <p:cNvPr id="7" name="Google Shape;7;p1"/>
          <p:cNvSpPr txBox="1"/>
          <p:nvPr>
            <p:ph idx="1" type="body"/>
          </p:nvPr>
        </p:nvSpPr>
        <p:spPr>
          <a:xfrm>
            <a:off x="580550" y="1352550"/>
            <a:ext cx="6014400" cy="3161700"/>
          </a:xfrm>
          <a:prstGeom prst="rect">
            <a:avLst/>
          </a:prstGeom>
          <a:noFill/>
          <a:ln>
            <a:noFill/>
          </a:ln>
        </p:spPr>
        <p:txBody>
          <a:bodyPr anchorCtr="0" anchor="t" bIns="0" lIns="0" spcFirstLastPara="1" rIns="0" wrap="square" tIns="0">
            <a:noAutofit/>
          </a:bodyPr>
          <a:lstStyle>
            <a:lvl1pPr indent="-342900" lvl="0" marL="4572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indent="-381000" lvl="1" marL="9144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indent="-381000" lvl="2" marL="13716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indent="-381000" lvl="3" marL="1828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indent="-381000" lvl="4" marL="2286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indent="-381000" lvl="5" marL="27432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indent="-381000" lvl="6" marL="32004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indent="-381000" lvl="7" marL="36576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indent="-381000" lvl="8" marL="41148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p:txBody>
      </p:sp>
      <p:sp>
        <p:nvSpPr>
          <p:cNvPr id="8" name="Google Shape;8;p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4.png"/><Relationship Id="rId7"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3.jpg"/><Relationship Id="rId4" Type="http://schemas.openxmlformats.org/officeDocument/2006/relationships/image" Target="../media/image11.png"/><Relationship Id="rId5"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1.png"/><Relationship Id="rId4" Type="http://schemas.openxmlformats.org/officeDocument/2006/relationships/image" Target="../media/image14.png"/><Relationship Id="rId5" Type="http://schemas.openxmlformats.org/officeDocument/2006/relationships/hyperlink" Target="https://www.dji.com/mavic-2-enterprise" TargetMode="External"/><Relationship Id="rId6" Type="http://schemas.openxmlformats.org/officeDocument/2006/relationships/hyperlink" Target="https://www.dji.com/air-2s/specs" TargetMode="External"/><Relationship Id="rId7" Type="http://schemas.openxmlformats.org/officeDocument/2006/relationships/hyperlink" Target="https://www.dji.com/ground-station-pro?site=enterprise&amp;from=nav" TargetMode="External"/><Relationship Id="rId8" Type="http://schemas.openxmlformats.org/officeDocument/2006/relationships/hyperlink" Target="https://www.newswire.ca/news-releases/dji-air-2s-melds-incredible-image-quality-with-unmatched-flight-performance-892404781.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22500" y="250000"/>
            <a:ext cx="69267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600"/>
              <a:t>Drones </a:t>
            </a:r>
            <a:endParaRPr sz="4600"/>
          </a:p>
          <a:p>
            <a:pPr indent="0" lvl="0" marL="0" rtl="0" algn="l">
              <a:spcBef>
                <a:spcPts val="0"/>
              </a:spcBef>
              <a:spcAft>
                <a:spcPts val="0"/>
              </a:spcAft>
              <a:buNone/>
            </a:pPr>
            <a:r>
              <a:rPr lang="en" sz="4600"/>
              <a:t>Traffic Management</a:t>
            </a:r>
            <a:endParaRPr sz="4600"/>
          </a:p>
        </p:txBody>
      </p:sp>
      <p:pic>
        <p:nvPicPr>
          <p:cNvPr id="63" name="Google Shape;63;p13"/>
          <p:cNvPicPr preferRelativeResize="0"/>
          <p:nvPr/>
        </p:nvPicPr>
        <p:blipFill>
          <a:blip r:embed="rId3">
            <a:alphaModFix/>
          </a:blip>
          <a:stretch>
            <a:fillRect/>
          </a:stretch>
        </p:blipFill>
        <p:spPr>
          <a:xfrm>
            <a:off x="5894475" y="1050906"/>
            <a:ext cx="1782850" cy="2031750"/>
          </a:xfrm>
          <a:prstGeom prst="rect">
            <a:avLst/>
          </a:prstGeom>
          <a:noFill/>
          <a:ln>
            <a:noFill/>
          </a:ln>
        </p:spPr>
      </p:pic>
      <p:pic>
        <p:nvPicPr>
          <p:cNvPr id="64" name="Google Shape;64;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5" name="Google Shape;65;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6" name="Google Shape;66;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7" name="Google Shape;67;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8" name="Google Shape;68;p13"/>
          <p:cNvPicPr preferRelativeResize="0"/>
          <p:nvPr/>
        </p:nvPicPr>
        <p:blipFill>
          <a:blip r:embed="rId7">
            <a:alphaModFix/>
          </a:blip>
          <a:stretch>
            <a:fillRect/>
          </a:stretch>
        </p:blipFill>
        <p:spPr>
          <a:xfrm>
            <a:off x="8664593" y="3757882"/>
            <a:ext cx="321850" cy="448425"/>
          </a:xfrm>
          <a:prstGeom prst="rect">
            <a:avLst/>
          </a:prstGeom>
          <a:noFill/>
          <a:ln>
            <a:noFill/>
          </a:ln>
        </p:spPr>
      </p:pic>
      <p:sp>
        <p:nvSpPr>
          <p:cNvPr id="69" name="Google Shape;69;p13"/>
          <p:cNvSpPr txBox="1"/>
          <p:nvPr/>
        </p:nvSpPr>
        <p:spPr>
          <a:xfrm>
            <a:off x="348550" y="1918875"/>
            <a:ext cx="5472000" cy="2802000"/>
          </a:xfrm>
          <a:prstGeom prst="rect">
            <a:avLst/>
          </a:prstGeom>
          <a:noFill/>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TEAM 2</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Alejandro Chacon</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 Arush Pamulapati</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Nisa Putri</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Shwetha Sanjeev</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Stephen Payne</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rPr lang="en" sz="1800">
                <a:solidFill>
                  <a:srgbClr val="FFFFFF"/>
                </a:solidFill>
                <a:latin typeface="Roboto Mono"/>
                <a:ea typeface="Roboto Mono"/>
                <a:cs typeface="Roboto Mono"/>
                <a:sym typeface="Roboto Mono"/>
              </a:rPr>
              <a:t>Ujwal Gupta</a:t>
            </a:r>
            <a:endParaRPr sz="1800">
              <a:solidFill>
                <a:srgbClr val="FFFFFF"/>
              </a:solidFill>
              <a:latin typeface="Roboto Mono"/>
              <a:ea typeface="Roboto Mono"/>
              <a:cs typeface="Roboto Mono"/>
              <a:sym typeface="Roboto Mono"/>
            </a:endParaRPr>
          </a:p>
          <a:p>
            <a:pPr indent="0" lvl="0" marL="0" rtl="0" algn="ctr">
              <a:spcBef>
                <a:spcPts val="0"/>
              </a:spcBef>
              <a:spcAft>
                <a:spcPts val="0"/>
              </a:spcAft>
              <a:buNone/>
            </a:pPr>
            <a:r>
              <a:t/>
            </a:r>
            <a:endParaRPr sz="2800">
              <a:solidFill>
                <a:srgbClr val="434343"/>
              </a:solidFill>
              <a:latin typeface="Roboto"/>
              <a:ea typeface="Roboto"/>
              <a:cs typeface="Roboto"/>
              <a:sym typeface="Roboto"/>
            </a:endParaRPr>
          </a:p>
        </p:txBody>
      </p:sp>
      <p:sp>
        <p:nvSpPr>
          <p:cNvPr id="70" name="Google Shape;70;p13"/>
          <p:cNvSpPr txBox="1"/>
          <p:nvPr>
            <p:ph idx="12" type="sldNum"/>
          </p:nvPr>
        </p:nvSpPr>
        <p:spPr>
          <a:xfrm>
            <a:off x="8404409" y="151726"/>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b="1" lang="en">
                <a:latin typeface="Muli"/>
                <a:ea typeface="Muli"/>
                <a:cs typeface="Muli"/>
                <a:sym typeface="Muli"/>
              </a:rPr>
              <a:t>‹#›</a:t>
            </a:fld>
            <a:endParaRPr b="1" sz="1500">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ph type="ctrTitle"/>
          </p:nvPr>
        </p:nvSpPr>
        <p:spPr>
          <a:xfrm>
            <a:off x="685800" y="1991825"/>
            <a:ext cx="45390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Thank you</a:t>
            </a:r>
            <a:endParaRPr/>
          </a:p>
        </p:txBody>
      </p:sp>
      <p:sp>
        <p:nvSpPr>
          <p:cNvPr id="145" name="Google Shape;145;p22"/>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4"/>
          <p:cNvSpPr txBox="1"/>
          <p:nvPr>
            <p:ph idx="12" type="sldNum"/>
          </p:nvPr>
        </p:nvSpPr>
        <p:spPr>
          <a:xfrm>
            <a:off x="8480584" y="4749851"/>
            <a:ext cx="548700" cy="3936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76" name="Google Shape;76;p14"/>
          <p:cNvPicPr preferRelativeResize="0"/>
          <p:nvPr/>
        </p:nvPicPr>
        <p:blipFill rotWithShape="1">
          <a:blip r:embed="rId3">
            <a:alphaModFix/>
          </a:blip>
          <a:srcRect b="0" l="4473" r="14330" t="0"/>
          <a:stretch/>
        </p:blipFill>
        <p:spPr>
          <a:xfrm>
            <a:off x="338500" y="284050"/>
            <a:ext cx="2329500" cy="1912600"/>
          </a:xfrm>
          <a:prstGeom prst="rect">
            <a:avLst/>
          </a:prstGeom>
          <a:noFill/>
          <a:ln>
            <a:noFill/>
          </a:ln>
        </p:spPr>
      </p:pic>
      <p:pic>
        <p:nvPicPr>
          <p:cNvPr id="77" name="Google Shape;77;p14"/>
          <p:cNvPicPr preferRelativeResize="0"/>
          <p:nvPr/>
        </p:nvPicPr>
        <p:blipFill rotWithShape="1">
          <a:blip r:embed="rId4">
            <a:alphaModFix/>
          </a:blip>
          <a:srcRect b="-12473" l="0" r="-16590" t="0"/>
          <a:stretch/>
        </p:blipFill>
        <p:spPr>
          <a:xfrm>
            <a:off x="6263375" y="152400"/>
            <a:ext cx="2584949" cy="2493650"/>
          </a:xfrm>
          <a:prstGeom prst="rect">
            <a:avLst/>
          </a:prstGeom>
          <a:noFill/>
          <a:ln>
            <a:noFill/>
          </a:ln>
        </p:spPr>
      </p:pic>
      <p:pic>
        <p:nvPicPr>
          <p:cNvPr id="78" name="Google Shape;78;p14"/>
          <p:cNvPicPr preferRelativeResize="0"/>
          <p:nvPr/>
        </p:nvPicPr>
        <p:blipFill>
          <a:blip r:embed="rId5">
            <a:alphaModFix/>
          </a:blip>
          <a:stretch>
            <a:fillRect/>
          </a:stretch>
        </p:blipFill>
        <p:spPr>
          <a:xfrm>
            <a:off x="3164850" y="1732000"/>
            <a:ext cx="2601675" cy="2601675"/>
          </a:xfrm>
          <a:prstGeom prst="rect">
            <a:avLst/>
          </a:prstGeom>
          <a:noFill/>
          <a:ln>
            <a:noFill/>
          </a:ln>
        </p:spPr>
      </p:pic>
      <p:cxnSp>
        <p:nvCxnSpPr>
          <p:cNvPr id="79" name="Google Shape;79;p14"/>
          <p:cNvCxnSpPr>
            <a:stCxn id="77" idx="1"/>
          </p:cNvCxnSpPr>
          <p:nvPr/>
        </p:nvCxnSpPr>
        <p:spPr>
          <a:xfrm flipH="1">
            <a:off x="4682675" y="1399225"/>
            <a:ext cx="1580700" cy="537900"/>
          </a:xfrm>
          <a:prstGeom prst="straightConnector1">
            <a:avLst/>
          </a:prstGeom>
          <a:noFill/>
          <a:ln cap="flat" cmpd="sng" w="19050">
            <a:solidFill>
              <a:schemeClr val="lt1"/>
            </a:solidFill>
            <a:prstDash val="solid"/>
            <a:round/>
            <a:headEnd len="med" w="med" type="none"/>
            <a:tailEnd len="med" w="med" type="triangle"/>
          </a:ln>
        </p:spPr>
      </p:cxnSp>
      <p:cxnSp>
        <p:nvCxnSpPr>
          <p:cNvPr id="80" name="Google Shape;80;p14"/>
          <p:cNvCxnSpPr>
            <a:stCxn id="76" idx="3"/>
          </p:cNvCxnSpPr>
          <p:nvPr/>
        </p:nvCxnSpPr>
        <p:spPr>
          <a:xfrm>
            <a:off x="2668000" y="1240350"/>
            <a:ext cx="1854900" cy="687300"/>
          </a:xfrm>
          <a:prstGeom prst="straightConnector1">
            <a:avLst/>
          </a:prstGeom>
          <a:noFill/>
          <a:ln cap="flat" cmpd="sng" w="19050">
            <a:solidFill>
              <a:schemeClr val="lt1"/>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ctrTitle"/>
          </p:nvPr>
        </p:nvSpPr>
        <p:spPr>
          <a:xfrm>
            <a:off x="685800" y="341700"/>
            <a:ext cx="45390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Project Vision</a:t>
            </a:r>
            <a:endParaRPr/>
          </a:p>
        </p:txBody>
      </p:sp>
      <p:sp>
        <p:nvSpPr>
          <p:cNvPr id="86" name="Google Shape;86;p15"/>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87" name="Google Shape;87;p15"/>
          <p:cNvSpPr txBox="1"/>
          <p:nvPr/>
        </p:nvSpPr>
        <p:spPr>
          <a:xfrm>
            <a:off x="4326175" y="1501500"/>
            <a:ext cx="42306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Muli"/>
                <a:ea typeface="Muli"/>
                <a:cs typeface="Muli"/>
                <a:sym typeface="Muli"/>
              </a:rPr>
              <a:t>Why Drones? Why Seattle?</a:t>
            </a:r>
            <a:endParaRPr sz="2500">
              <a:solidFill>
                <a:schemeClr val="lt1"/>
              </a:solidFill>
              <a:latin typeface="Muli"/>
              <a:ea typeface="Muli"/>
              <a:cs typeface="Muli"/>
              <a:sym typeface="Muli"/>
            </a:endParaRPr>
          </a:p>
        </p:txBody>
      </p:sp>
      <p:pic>
        <p:nvPicPr>
          <p:cNvPr id="88" name="Google Shape;88;p15"/>
          <p:cNvPicPr preferRelativeResize="0"/>
          <p:nvPr/>
        </p:nvPicPr>
        <p:blipFill>
          <a:blip r:embed="rId3">
            <a:alphaModFix/>
          </a:blip>
          <a:stretch>
            <a:fillRect/>
          </a:stretch>
        </p:blipFill>
        <p:spPr>
          <a:xfrm>
            <a:off x="522650" y="1528425"/>
            <a:ext cx="3752650" cy="3221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ctrTitle"/>
          </p:nvPr>
        </p:nvSpPr>
        <p:spPr>
          <a:xfrm>
            <a:off x="677750" y="196825"/>
            <a:ext cx="82662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Seattle’s Traffic Index, Flow and Accidents</a:t>
            </a:r>
            <a:endParaRPr/>
          </a:p>
        </p:txBody>
      </p:sp>
      <p:sp>
        <p:nvSpPr>
          <p:cNvPr id="94" name="Google Shape;94;p16"/>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95" name="Google Shape;95;p16"/>
          <p:cNvPicPr preferRelativeResize="0"/>
          <p:nvPr/>
        </p:nvPicPr>
        <p:blipFill>
          <a:blip r:embed="rId3">
            <a:alphaModFix/>
          </a:blip>
          <a:stretch>
            <a:fillRect/>
          </a:stretch>
        </p:blipFill>
        <p:spPr>
          <a:xfrm>
            <a:off x="677750" y="1589525"/>
            <a:ext cx="2039957" cy="3482074"/>
          </a:xfrm>
          <a:prstGeom prst="rect">
            <a:avLst/>
          </a:prstGeom>
          <a:noFill/>
          <a:ln>
            <a:noFill/>
          </a:ln>
        </p:spPr>
      </p:pic>
      <p:pic>
        <p:nvPicPr>
          <p:cNvPr id="96" name="Google Shape;96;p16"/>
          <p:cNvPicPr preferRelativeResize="0"/>
          <p:nvPr/>
        </p:nvPicPr>
        <p:blipFill>
          <a:blip r:embed="rId4">
            <a:alphaModFix/>
          </a:blip>
          <a:stretch>
            <a:fillRect/>
          </a:stretch>
        </p:blipFill>
        <p:spPr>
          <a:xfrm>
            <a:off x="3549745" y="1589525"/>
            <a:ext cx="2044521" cy="3482074"/>
          </a:xfrm>
          <a:prstGeom prst="rect">
            <a:avLst/>
          </a:prstGeom>
          <a:noFill/>
          <a:ln>
            <a:noFill/>
          </a:ln>
        </p:spPr>
      </p:pic>
      <p:pic>
        <p:nvPicPr>
          <p:cNvPr id="97" name="Google Shape;97;p16"/>
          <p:cNvPicPr preferRelativeResize="0"/>
          <p:nvPr/>
        </p:nvPicPr>
        <p:blipFill>
          <a:blip r:embed="rId5">
            <a:alphaModFix/>
          </a:blip>
          <a:stretch>
            <a:fillRect/>
          </a:stretch>
        </p:blipFill>
        <p:spPr>
          <a:xfrm>
            <a:off x="6197203" y="1589525"/>
            <a:ext cx="2359564" cy="3482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7"/>
          <p:cNvSpPr txBox="1"/>
          <p:nvPr>
            <p:ph type="ctrTitle"/>
          </p:nvPr>
        </p:nvSpPr>
        <p:spPr>
          <a:xfrm>
            <a:off x="693850" y="237075"/>
            <a:ext cx="62217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Drone Selection</a:t>
            </a:r>
            <a:endParaRPr/>
          </a:p>
        </p:txBody>
      </p:sp>
      <p:sp>
        <p:nvSpPr>
          <p:cNvPr id="103" name="Google Shape;103;p17"/>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04" name="Google Shape;104;p17"/>
          <p:cNvPicPr preferRelativeResize="0"/>
          <p:nvPr/>
        </p:nvPicPr>
        <p:blipFill>
          <a:blip r:embed="rId3">
            <a:alphaModFix/>
          </a:blip>
          <a:stretch>
            <a:fillRect/>
          </a:stretch>
        </p:blipFill>
        <p:spPr>
          <a:xfrm>
            <a:off x="5943552" y="1728200"/>
            <a:ext cx="2573750" cy="1479901"/>
          </a:xfrm>
          <a:prstGeom prst="rect">
            <a:avLst/>
          </a:prstGeom>
          <a:noFill/>
          <a:ln>
            <a:noFill/>
          </a:ln>
        </p:spPr>
      </p:pic>
      <p:pic>
        <p:nvPicPr>
          <p:cNvPr id="105" name="Google Shape;105;p17"/>
          <p:cNvPicPr preferRelativeResize="0"/>
          <p:nvPr/>
        </p:nvPicPr>
        <p:blipFill>
          <a:blip r:embed="rId4">
            <a:alphaModFix/>
          </a:blip>
          <a:stretch>
            <a:fillRect/>
          </a:stretch>
        </p:blipFill>
        <p:spPr>
          <a:xfrm>
            <a:off x="5983028" y="3415275"/>
            <a:ext cx="2573746" cy="1441300"/>
          </a:xfrm>
          <a:prstGeom prst="rect">
            <a:avLst/>
          </a:prstGeom>
          <a:noFill/>
          <a:ln>
            <a:noFill/>
          </a:ln>
        </p:spPr>
      </p:pic>
      <p:graphicFrame>
        <p:nvGraphicFramePr>
          <p:cNvPr id="106" name="Google Shape;106;p17"/>
          <p:cNvGraphicFramePr/>
          <p:nvPr/>
        </p:nvGraphicFramePr>
        <p:xfrm>
          <a:off x="180700" y="1548050"/>
          <a:ext cx="3000000" cy="3000000"/>
        </p:xfrm>
        <a:graphic>
          <a:graphicData uri="http://schemas.openxmlformats.org/drawingml/2006/table">
            <a:tbl>
              <a:tblPr>
                <a:noFill/>
                <a:tableStyleId>{FB204F69-9072-44ED-ADAB-CA81E7D159B0}</a:tableStyleId>
              </a:tblPr>
              <a:tblGrid>
                <a:gridCol w="1873900"/>
                <a:gridCol w="1873900"/>
                <a:gridCol w="1873900"/>
              </a:tblGrid>
              <a:tr h="381375">
                <a:tc>
                  <a:txBody>
                    <a:bodyPr/>
                    <a:lstStyle/>
                    <a:p>
                      <a:pPr indent="0" lvl="0" marL="0" rtl="0" algn="l">
                        <a:lnSpc>
                          <a:spcPct val="150000"/>
                        </a:lnSpc>
                        <a:spcBef>
                          <a:spcPts val="0"/>
                        </a:spcBef>
                        <a:spcAft>
                          <a:spcPts val="0"/>
                        </a:spcAft>
                        <a:buNone/>
                      </a:pPr>
                      <a:r>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u="sng">
                          <a:solidFill>
                            <a:srgbClr val="1155CC"/>
                          </a:solidFill>
                          <a:latin typeface="Times New Roman"/>
                          <a:ea typeface="Times New Roman"/>
                          <a:cs typeface="Times New Roman"/>
                          <a:sym typeface="Times New Roman"/>
                          <a:hlinkClick r:id="rId5">
                            <a:extLst>
                              <a:ext uri="{A12FA001-AC4F-418D-AE19-62706E023703}">
                                <ahyp:hlinkClr val="tx"/>
                              </a:ext>
                            </a:extLst>
                          </a:hlinkClick>
                        </a:rPr>
                        <a:t>DJI  Mavic 2 Enterprise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u="sng">
                          <a:solidFill>
                            <a:srgbClr val="1155CC"/>
                          </a:solidFill>
                          <a:latin typeface="Times New Roman"/>
                          <a:ea typeface="Times New Roman"/>
                          <a:cs typeface="Times New Roman"/>
                          <a:sym typeface="Times New Roman"/>
                          <a:hlinkClick r:id="rId6">
                            <a:extLst>
                              <a:ext uri="{A12FA001-AC4F-418D-AE19-62706E023703}">
                                <ahyp:hlinkClr val="tx"/>
                              </a:ext>
                            </a:extLst>
                          </a:hlinkClick>
                        </a:rPr>
                        <a:t>DJI Air 2S</a:t>
                      </a:r>
                      <a:endParaRPr sz="1200">
                        <a:latin typeface="Times New Roman"/>
                        <a:ea typeface="Times New Roman"/>
                        <a:cs typeface="Times New Roman"/>
                        <a:sym typeface="Times New Roman"/>
                      </a:endParaRPr>
                    </a:p>
                  </a:txBody>
                  <a:tcPr marT="63500" marB="63500" marR="63500" marL="63500">
                    <a:solidFill>
                      <a:schemeClr val="lt1"/>
                    </a:solidFill>
                  </a:tcPr>
                </a:tc>
              </a:tr>
              <a:tr h="50622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Price</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$1,200</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$999</a:t>
                      </a:r>
                      <a:endParaRPr sz="1200">
                        <a:latin typeface="Times New Roman"/>
                        <a:ea typeface="Times New Roman"/>
                        <a:cs typeface="Times New Roman"/>
                        <a:sym typeface="Times New Roman"/>
                      </a:endParaRPr>
                    </a:p>
                  </a:txBody>
                  <a:tcPr marT="63500" marB="63500" marR="63500" marL="63500">
                    <a:solidFill>
                      <a:schemeClr val="accent6"/>
                    </a:solidFill>
                  </a:tcPr>
                </a:tc>
              </a:tr>
              <a:tr h="64262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Camera</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4K Camera with an optical zoom of  2x and 3x</a:t>
                      </a:r>
                      <a:endParaRPr sz="1200">
                        <a:latin typeface="Times New Roman"/>
                        <a:ea typeface="Times New Roman"/>
                        <a:cs typeface="Times New Roman"/>
                        <a:sym typeface="Times New Roman"/>
                      </a:endParaRPr>
                    </a:p>
                  </a:txBody>
                  <a:tcPr marT="63500" marB="63500" marR="63500" marL="63500">
                    <a:solidFill>
                      <a:schemeClr val="accent6"/>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4k video at 60fps and a 5.4k video at 30fps</a:t>
                      </a:r>
                      <a:endParaRPr sz="1200">
                        <a:latin typeface="Times New Roman"/>
                        <a:ea typeface="Times New Roman"/>
                        <a:cs typeface="Times New Roman"/>
                        <a:sym typeface="Times New Roman"/>
                      </a:endParaRPr>
                    </a:p>
                  </a:txBody>
                  <a:tcPr marT="63500" marB="63500" marR="63500" marL="63500">
                    <a:solidFill>
                      <a:schemeClr val="lt1"/>
                    </a:solidFill>
                  </a:tcPr>
                </a:tc>
              </a:tr>
              <a:tr h="38137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Flight time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31 minutes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31 minutes </a:t>
                      </a:r>
                      <a:endParaRPr sz="1200">
                        <a:latin typeface="Times New Roman"/>
                        <a:ea typeface="Times New Roman"/>
                        <a:cs typeface="Times New Roman"/>
                        <a:sym typeface="Times New Roman"/>
                      </a:endParaRPr>
                    </a:p>
                  </a:txBody>
                  <a:tcPr marT="63500" marB="63500" marR="63500" marL="63500">
                    <a:solidFill>
                      <a:schemeClr val="lt1"/>
                    </a:solidFill>
                  </a:tcPr>
                </a:tc>
              </a:tr>
              <a:tr h="38137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Range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5 miles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18.5 km</a:t>
                      </a:r>
                      <a:endParaRPr sz="1200">
                        <a:latin typeface="Times New Roman"/>
                        <a:ea typeface="Times New Roman"/>
                        <a:cs typeface="Times New Roman"/>
                        <a:sym typeface="Times New Roman"/>
                      </a:endParaRPr>
                    </a:p>
                  </a:txBody>
                  <a:tcPr marT="63500" marB="63500" marR="63500" marL="63500">
                    <a:solidFill>
                      <a:schemeClr val="lt1"/>
                    </a:solidFill>
                  </a:tcPr>
                </a:tc>
              </a:tr>
              <a:tr h="38137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Storage </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24 GB internal storage</a:t>
                      </a:r>
                      <a:endParaRPr sz="1200">
                        <a:latin typeface="Times New Roman"/>
                        <a:ea typeface="Times New Roman"/>
                        <a:cs typeface="Times New Roman"/>
                        <a:sym typeface="Times New Roman"/>
                      </a:endParaRPr>
                    </a:p>
                  </a:txBody>
                  <a:tcPr marT="63500" marB="63500" marR="63500" marL="63500">
                    <a:solidFill>
                      <a:schemeClr val="accent6"/>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8 GB internal storage </a:t>
                      </a:r>
                      <a:endParaRPr sz="1200">
                        <a:latin typeface="Times New Roman"/>
                        <a:ea typeface="Times New Roman"/>
                        <a:cs typeface="Times New Roman"/>
                        <a:sym typeface="Times New Roman"/>
                      </a:endParaRPr>
                    </a:p>
                  </a:txBody>
                  <a:tcPr marT="63500" marB="63500" marR="63500" marL="63500">
                    <a:solidFill>
                      <a:schemeClr val="lt1"/>
                    </a:solidFill>
                  </a:tcPr>
                </a:tc>
              </a:tr>
              <a:tr h="381375">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Autopilot Software</a:t>
                      </a:r>
                      <a:endParaRPr sz="1200">
                        <a:latin typeface="Times New Roman"/>
                        <a:ea typeface="Times New Roman"/>
                        <a:cs typeface="Times New Roman"/>
                        <a:sym typeface="Times New Roman"/>
                      </a:endParaRPr>
                    </a:p>
                  </a:txBody>
                  <a:tcPr marT="63500" marB="63500" marR="63500" marL="63500">
                    <a:solidFill>
                      <a:schemeClr val="lt1"/>
                    </a:solidFill>
                  </a:tcPr>
                </a:tc>
                <a:tc>
                  <a:txBody>
                    <a:bodyPr/>
                    <a:lstStyle/>
                    <a:p>
                      <a:pPr indent="0" lvl="0" marL="0" rtl="0" algn="l">
                        <a:lnSpc>
                          <a:spcPct val="150000"/>
                        </a:lnSpc>
                        <a:spcBef>
                          <a:spcPts val="0"/>
                        </a:spcBef>
                        <a:spcAft>
                          <a:spcPts val="0"/>
                        </a:spcAft>
                        <a:buNone/>
                      </a:pPr>
                      <a:r>
                        <a:rPr lang="en" sz="1200">
                          <a:latin typeface="Times New Roman"/>
                          <a:ea typeface="Times New Roman"/>
                          <a:cs typeface="Times New Roman"/>
                          <a:sym typeface="Times New Roman"/>
                        </a:rPr>
                        <a:t> </a:t>
                      </a:r>
                      <a:r>
                        <a:rPr lang="en" sz="1200" u="sng">
                          <a:solidFill>
                            <a:srgbClr val="1155CC"/>
                          </a:solidFill>
                          <a:latin typeface="Times New Roman"/>
                          <a:ea typeface="Times New Roman"/>
                          <a:cs typeface="Times New Roman"/>
                          <a:sym typeface="Times New Roman"/>
                          <a:hlinkClick r:id="rId7">
                            <a:extLst>
                              <a:ext uri="{A12FA001-AC4F-418D-AE19-62706E023703}">
                                <ahyp:hlinkClr val="tx"/>
                              </a:ext>
                            </a:extLst>
                          </a:hlinkClick>
                        </a:rPr>
                        <a:t>DJI GS Pro</a:t>
                      </a:r>
                      <a:endParaRPr sz="1200">
                        <a:latin typeface="Times New Roman"/>
                        <a:ea typeface="Times New Roman"/>
                        <a:cs typeface="Times New Roman"/>
                        <a:sym typeface="Times New Roman"/>
                      </a:endParaRPr>
                    </a:p>
                  </a:txBody>
                  <a:tcPr marT="63500" marB="63500" marR="63500" marL="63500">
                    <a:solidFill>
                      <a:schemeClr val="accent6"/>
                    </a:solidFill>
                  </a:tcPr>
                </a:tc>
                <a:tc>
                  <a:txBody>
                    <a:bodyPr/>
                    <a:lstStyle/>
                    <a:p>
                      <a:pPr indent="0" lvl="0" marL="0" rtl="0" algn="l">
                        <a:lnSpc>
                          <a:spcPct val="150000"/>
                        </a:lnSpc>
                        <a:spcBef>
                          <a:spcPts val="0"/>
                        </a:spcBef>
                        <a:spcAft>
                          <a:spcPts val="0"/>
                        </a:spcAft>
                        <a:buNone/>
                      </a:pPr>
                      <a:r>
                        <a:rPr lang="en" sz="1200" u="sng">
                          <a:solidFill>
                            <a:srgbClr val="1155CC"/>
                          </a:solidFill>
                          <a:latin typeface="Times New Roman"/>
                          <a:ea typeface="Times New Roman"/>
                          <a:cs typeface="Times New Roman"/>
                          <a:sym typeface="Times New Roman"/>
                          <a:hlinkClick r:id="rId8">
                            <a:extLst>
                              <a:ext uri="{A12FA001-AC4F-418D-AE19-62706E023703}">
                                <ahyp:hlinkClr val="tx"/>
                              </a:ext>
                            </a:extLst>
                          </a:hlinkClick>
                        </a:rPr>
                        <a:t>APAS 4.0</a:t>
                      </a:r>
                      <a:endParaRPr sz="1200">
                        <a:latin typeface="Times New Roman"/>
                        <a:ea typeface="Times New Roman"/>
                        <a:cs typeface="Times New Roman"/>
                        <a:sym typeface="Times New Roman"/>
                      </a:endParaRPr>
                    </a:p>
                  </a:txBody>
                  <a:tcPr marT="63500" marB="63500" marR="63500" marL="63500">
                    <a:solidFill>
                      <a:schemeClr val="lt1"/>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8"/>
          <p:cNvSpPr txBox="1"/>
          <p:nvPr>
            <p:ph type="ctrTitle"/>
          </p:nvPr>
        </p:nvSpPr>
        <p:spPr>
          <a:xfrm>
            <a:off x="49525" y="56600"/>
            <a:ext cx="45390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Funding</a:t>
            </a:r>
            <a:endParaRPr/>
          </a:p>
        </p:txBody>
      </p:sp>
      <p:sp>
        <p:nvSpPr>
          <p:cNvPr id="112" name="Google Shape;112;p18"/>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13" name="Google Shape;113;p18"/>
          <p:cNvSpPr txBox="1"/>
          <p:nvPr/>
        </p:nvSpPr>
        <p:spPr>
          <a:xfrm>
            <a:off x="4704475" y="2376425"/>
            <a:ext cx="38523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latin typeface="Muli"/>
                <a:ea typeface="Muli"/>
                <a:cs typeface="Muli"/>
                <a:sym typeface="Muli"/>
              </a:rPr>
              <a:t>Revenue Generators:</a:t>
            </a:r>
            <a:endParaRPr b="1"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Ads earnings per user per day: $1.6</a:t>
            </a:r>
            <a:endParaRPr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Ad free version: $4.99</a:t>
            </a:r>
            <a:endParaRPr sz="2500">
              <a:solidFill>
                <a:schemeClr val="lt1"/>
              </a:solidFill>
              <a:latin typeface="Muli"/>
              <a:ea typeface="Muli"/>
              <a:cs typeface="Muli"/>
              <a:sym typeface="Muli"/>
            </a:endParaRPr>
          </a:p>
        </p:txBody>
      </p:sp>
      <p:sp>
        <p:nvSpPr>
          <p:cNvPr id="114" name="Google Shape;114;p18"/>
          <p:cNvSpPr txBox="1"/>
          <p:nvPr/>
        </p:nvSpPr>
        <p:spPr>
          <a:xfrm>
            <a:off x="4704475" y="546500"/>
            <a:ext cx="41250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latin typeface="Muli"/>
                <a:ea typeface="Muli"/>
                <a:cs typeface="Muli"/>
                <a:sym typeface="Muli"/>
              </a:rPr>
              <a:t>Sources</a:t>
            </a:r>
            <a:r>
              <a:rPr b="1" lang="en" sz="2500">
                <a:solidFill>
                  <a:schemeClr val="lt1"/>
                </a:solidFill>
                <a:latin typeface="Muli"/>
                <a:ea typeface="Muli"/>
                <a:cs typeface="Muli"/>
                <a:sym typeface="Muli"/>
              </a:rPr>
              <a:t> of Funding:</a:t>
            </a:r>
            <a:endParaRPr b="1"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City funding</a:t>
            </a:r>
            <a:endParaRPr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Start-up fund</a:t>
            </a:r>
            <a:endParaRPr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Restaurant Partnership</a:t>
            </a:r>
            <a:endParaRPr sz="2500">
              <a:solidFill>
                <a:schemeClr val="lt1"/>
              </a:solidFill>
              <a:latin typeface="Muli"/>
              <a:ea typeface="Muli"/>
              <a:cs typeface="Muli"/>
              <a:sym typeface="Muli"/>
            </a:endParaRPr>
          </a:p>
        </p:txBody>
      </p:sp>
      <p:sp>
        <p:nvSpPr>
          <p:cNvPr id="115" name="Google Shape;115;p18"/>
          <p:cNvSpPr txBox="1"/>
          <p:nvPr/>
        </p:nvSpPr>
        <p:spPr>
          <a:xfrm>
            <a:off x="176875" y="1032950"/>
            <a:ext cx="3806400" cy="287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latin typeface="Muli"/>
                <a:ea typeface="Muli"/>
                <a:cs typeface="Muli"/>
                <a:sym typeface="Muli"/>
              </a:rPr>
              <a:t>Costs:</a:t>
            </a:r>
            <a:endParaRPr b="1"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Price without contract: $56,400</a:t>
            </a:r>
            <a:endParaRPr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Team hiring costs: $325,000</a:t>
            </a:r>
            <a:endParaRPr sz="2500">
              <a:solidFill>
                <a:schemeClr val="lt1"/>
              </a:solidFill>
              <a:latin typeface="Muli"/>
              <a:ea typeface="Muli"/>
              <a:cs typeface="Muli"/>
              <a:sym typeface="Muli"/>
            </a:endParaRPr>
          </a:p>
          <a:p>
            <a:pPr indent="-387350" lvl="0" marL="457200" rtl="0" algn="l">
              <a:spcBef>
                <a:spcPts val="0"/>
              </a:spcBef>
              <a:spcAft>
                <a:spcPts val="0"/>
              </a:spcAft>
              <a:buClr>
                <a:schemeClr val="lt1"/>
              </a:buClr>
              <a:buSzPts val="2500"/>
              <a:buFont typeface="Muli"/>
              <a:buChar char="●"/>
            </a:pPr>
            <a:r>
              <a:rPr lang="en" sz="2500">
                <a:solidFill>
                  <a:schemeClr val="lt1"/>
                </a:solidFill>
                <a:latin typeface="Muli"/>
                <a:ea typeface="Muli"/>
                <a:cs typeface="Muli"/>
                <a:sym typeface="Muli"/>
              </a:rPr>
              <a:t>Equipment Costs: $11,865.95</a:t>
            </a:r>
            <a:endParaRPr sz="2500">
              <a:solidFill>
                <a:schemeClr val="lt1"/>
              </a:solidFill>
              <a:latin typeface="Muli"/>
              <a:ea typeface="Muli"/>
              <a:cs typeface="Muli"/>
              <a:sym typeface="Muli"/>
            </a:endParaRPr>
          </a:p>
        </p:txBody>
      </p:sp>
      <p:sp>
        <p:nvSpPr>
          <p:cNvPr id="116" name="Google Shape;116;p18"/>
          <p:cNvSpPr txBox="1"/>
          <p:nvPr/>
        </p:nvSpPr>
        <p:spPr>
          <a:xfrm>
            <a:off x="665050" y="4025650"/>
            <a:ext cx="8065800" cy="954300"/>
          </a:xfrm>
          <a:prstGeom prst="rect">
            <a:avLst/>
          </a:prstGeom>
          <a:noFill/>
          <a:ln cap="flat" cmpd="sng" w="9525">
            <a:solidFill>
              <a:schemeClr val="accent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lt1"/>
                </a:solidFill>
                <a:latin typeface="Muli"/>
                <a:ea typeface="Muli"/>
                <a:cs typeface="Muli"/>
                <a:sym typeface="Muli"/>
              </a:rPr>
              <a:t>Projected Revenue:</a:t>
            </a:r>
            <a:endParaRPr b="1" sz="2500">
              <a:solidFill>
                <a:schemeClr val="lt1"/>
              </a:solidFill>
              <a:latin typeface="Muli"/>
              <a:ea typeface="Muli"/>
              <a:cs typeface="Muli"/>
              <a:sym typeface="Muli"/>
            </a:endParaRPr>
          </a:p>
          <a:p>
            <a:pPr indent="0" lvl="0" marL="0" rtl="0" algn="l">
              <a:spcBef>
                <a:spcPts val="0"/>
              </a:spcBef>
              <a:spcAft>
                <a:spcPts val="0"/>
              </a:spcAft>
              <a:buNone/>
            </a:pPr>
            <a:r>
              <a:rPr lang="en" sz="2500">
                <a:solidFill>
                  <a:schemeClr val="lt1"/>
                </a:solidFill>
                <a:latin typeface="Muli"/>
                <a:ea typeface="Muli"/>
                <a:cs typeface="Muli"/>
                <a:sym typeface="Muli"/>
              </a:rPr>
              <a:t>$123,520 per month or $1,482,240 per year.</a:t>
            </a:r>
            <a:endParaRPr sz="2500">
              <a:solidFill>
                <a:schemeClr val="lt1"/>
              </a:solidFill>
              <a:latin typeface="Muli"/>
              <a:ea typeface="Muli"/>
              <a:cs typeface="Muli"/>
              <a:sym typeface="Mul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type="ctrTitle"/>
          </p:nvPr>
        </p:nvSpPr>
        <p:spPr>
          <a:xfrm>
            <a:off x="685800" y="317575"/>
            <a:ext cx="45390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User Privacy</a:t>
            </a:r>
            <a:endParaRPr/>
          </a:p>
        </p:txBody>
      </p:sp>
      <p:sp>
        <p:nvSpPr>
          <p:cNvPr id="122" name="Google Shape;122;p19"/>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sp>
        <p:nvSpPr>
          <p:cNvPr id="123" name="Google Shape;123;p19"/>
          <p:cNvSpPr txBox="1"/>
          <p:nvPr/>
        </p:nvSpPr>
        <p:spPr>
          <a:xfrm>
            <a:off x="685800" y="1477375"/>
            <a:ext cx="32598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Muli"/>
                <a:ea typeface="Muli"/>
                <a:cs typeface="Muli"/>
                <a:sym typeface="Muli"/>
              </a:rPr>
              <a:t>The FAA and drones</a:t>
            </a:r>
            <a:endParaRPr sz="2500">
              <a:solidFill>
                <a:schemeClr val="lt1"/>
              </a:solidFill>
              <a:latin typeface="Muli"/>
              <a:ea typeface="Muli"/>
              <a:cs typeface="Muli"/>
              <a:sym typeface="Muli"/>
            </a:endParaRPr>
          </a:p>
        </p:txBody>
      </p:sp>
      <p:pic>
        <p:nvPicPr>
          <p:cNvPr id="124" name="Google Shape;124;p19"/>
          <p:cNvPicPr preferRelativeResize="0"/>
          <p:nvPr/>
        </p:nvPicPr>
        <p:blipFill>
          <a:blip r:embed="rId3">
            <a:alphaModFix/>
          </a:blip>
          <a:stretch>
            <a:fillRect/>
          </a:stretch>
        </p:blipFill>
        <p:spPr>
          <a:xfrm>
            <a:off x="4843813" y="2046775"/>
            <a:ext cx="3712974" cy="207926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ctrTitle"/>
          </p:nvPr>
        </p:nvSpPr>
        <p:spPr>
          <a:xfrm>
            <a:off x="169800" y="28300"/>
            <a:ext cx="45390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Prototype</a:t>
            </a:r>
            <a:endParaRPr/>
          </a:p>
        </p:txBody>
      </p:sp>
      <p:sp>
        <p:nvSpPr>
          <p:cNvPr id="130" name="Google Shape;130;p20"/>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31" name="Google Shape;131;p20"/>
          <p:cNvPicPr preferRelativeResize="0"/>
          <p:nvPr/>
        </p:nvPicPr>
        <p:blipFill>
          <a:blip r:embed="rId3">
            <a:alphaModFix/>
          </a:blip>
          <a:stretch>
            <a:fillRect/>
          </a:stretch>
        </p:blipFill>
        <p:spPr>
          <a:xfrm>
            <a:off x="82650" y="1521125"/>
            <a:ext cx="8844552" cy="3592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ctrTitle"/>
          </p:nvPr>
        </p:nvSpPr>
        <p:spPr>
          <a:xfrm>
            <a:off x="313175" y="277525"/>
            <a:ext cx="7751100" cy="115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Project Development</a:t>
            </a:r>
            <a:endParaRPr/>
          </a:p>
        </p:txBody>
      </p:sp>
      <p:sp>
        <p:nvSpPr>
          <p:cNvPr id="137" name="Google Shape;137;p21"/>
          <p:cNvSpPr txBox="1"/>
          <p:nvPr>
            <p:ph idx="12" type="sldNum"/>
          </p:nvPr>
        </p:nvSpPr>
        <p:spPr>
          <a:xfrm>
            <a:off x="8556784" y="4749851"/>
            <a:ext cx="548700" cy="393600"/>
          </a:xfrm>
          <a:prstGeom prst="rect">
            <a:avLst/>
          </a:prstGeom>
        </p:spPr>
        <p:txBody>
          <a:bodyPr anchorCtr="0" anchor="t" bIns="0" lIns="0" spcFirstLastPara="1" rIns="0" wrap="square" tIns="0">
            <a:noAutofit/>
          </a:bodyPr>
          <a:lstStyle/>
          <a:p>
            <a:pPr indent="0" lvl="0" marL="0" rtl="0" algn="r">
              <a:spcBef>
                <a:spcPts val="0"/>
              </a:spcBef>
              <a:spcAft>
                <a:spcPts val="0"/>
              </a:spcAft>
              <a:buNone/>
            </a:pPr>
            <a:fld id="{00000000-1234-1234-1234-123412341234}" type="slidenum">
              <a:rPr lang="en"/>
              <a:t>‹#›</a:t>
            </a:fld>
            <a:endParaRPr/>
          </a:p>
        </p:txBody>
      </p:sp>
      <p:pic>
        <p:nvPicPr>
          <p:cNvPr id="138" name="Google Shape;138;p21"/>
          <p:cNvPicPr preferRelativeResize="0"/>
          <p:nvPr/>
        </p:nvPicPr>
        <p:blipFill>
          <a:blip r:embed="rId3">
            <a:alphaModFix/>
          </a:blip>
          <a:stretch>
            <a:fillRect/>
          </a:stretch>
        </p:blipFill>
        <p:spPr>
          <a:xfrm>
            <a:off x="313175" y="1536375"/>
            <a:ext cx="4192200" cy="3352425"/>
          </a:xfrm>
          <a:prstGeom prst="rect">
            <a:avLst/>
          </a:prstGeom>
          <a:noFill/>
          <a:ln>
            <a:noFill/>
          </a:ln>
        </p:spPr>
      </p:pic>
      <p:sp>
        <p:nvSpPr>
          <p:cNvPr id="139" name="Google Shape;139;p21"/>
          <p:cNvSpPr txBox="1"/>
          <p:nvPr/>
        </p:nvSpPr>
        <p:spPr>
          <a:xfrm>
            <a:off x="4903150" y="1664000"/>
            <a:ext cx="36537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lt1"/>
                </a:solidFill>
                <a:latin typeface="Muli"/>
                <a:ea typeface="Muli"/>
                <a:cs typeface="Muli"/>
                <a:sym typeface="Muli"/>
              </a:rPr>
              <a:t>Features:</a:t>
            </a:r>
            <a:endParaRPr sz="2600">
              <a:solidFill>
                <a:schemeClr val="lt1"/>
              </a:solidFill>
              <a:latin typeface="Muli"/>
              <a:ea typeface="Muli"/>
              <a:cs typeface="Muli"/>
              <a:sym typeface="Muli"/>
            </a:endParaRPr>
          </a:p>
          <a:p>
            <a:pPr indent="-393700" lvl="0" marL="457200" rtl="0" algn="l">
              <a:spcBef>
                <a:spcPts val="0"/>
              </a:spcBef>
              <a:spcAft>
                <a:spcPts val="0"/>
              </a:spcAft>
              <a:buClr>
                <a:schemeClr val="lt1"/>
              </a:buClr>
              <a:buSzPts val="2600"/>
              <a:buFont typeface="Muli"/>
              <a:buChar char="●"/>
            </a:pPr>
            <a:r>
              <a:rPr lang="en" sz="2600">
                <a:solidFill>
                  <a:schemeClr val="lt1"/>
                </a:solidFill>
                <a:latin typeface="Muli"/>
                <a:ea typeface="Muli"/>
                <a:cs typeface="Muli"/>
                <a:sym typeface="Muli"/>
              </a:rPr>
              <a:t>Speed radar</a:t>
            </a:r>
            <a:endParaRPr sz="2600">
              <a:solidFill>
                <a:schemeClr val="lt1"/>
              </a:solidFill>
              <a:latin typeface="Muli"/>
              <a:ea typeface="Muli"/>
              <a:cs typeface="Muli"/>
              <a:sym typeface="Muli"/>
            </a:endParaRPr>
          </a:p>
          <a:p>
            <a:pPr indent="-393700" lvl="0" marL="457200" rtl="0" algn="l">
              <a:spcBef>
                <a:spcPts val="0"/>
              </a:spcBef>
              <a:spcAft>
                <a:spcPts val="0"/>
              </a:spcAft>
              <a:buClr>
                <a:schemeClr val="lt1"/>
              </a:buClr>
              <a:buSzPts val="2600"/>
              <a:buFont typeface="Muli"/>
              <a:buChar char="●"/>
            </a:pPr>
            <a:r>
              <a:rPr lang="en" sz="2600">
                <a:solidFill>
                  <a:schemeClr val="lt1"/>
                </a:solidFill>
                <a:latin typeface="Muli"/>
                <a:ea typeface="Muli"/>
                <a:cs typeface="Muli"/>
                <a:sym typeface="Muli"/>
              </a:rPr>
              <a:t>Restaurants</a:t>
            </a:r>
            <a:endParaRPr sz="2600">
              <a:solidFill>
                <a:schemeClr val="lt1"/>
              </a:solidFill>
              <a:latin typeface="Muli"/>
              <a:ea typeface="Muli"/>
              <a:cs typeface="Muli"/>
              <a:sym typeface="Muli"/>
            </a:endParaRPr>
          </a:p>
        </p:txBody>
      </p:sp>
    </p:spTree>
  </p:cSld>
  <p:clrMapOvr>
    <a:masterClrMapping/>
  </p:clrMapOvr>
</p:sld>
</file>

<file path=ppt/theme/theme1.xml><?xml version="1.0" encoding="utf-8"?>
<a:theme xmlns:a="http://schemas.openxmlformats.org/drawingml/2006/main" xmlns:r="http://schemas.openxmlformats.org/officeDocument/2006/relationships"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